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media/image28.jpg" ContentType="image/pn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  <p:sldMasterId id="2147483687" r:id="rId4"/>
    <p:sldMasterId id="2147483694" r:id="rId5"/>
  </p:sldMasterIdLst>
  <p:notesMasterIdLst>
    <p:notesMasterId r:id="rId18"/>
  </p:notesMasterIdLst>
  <p:sldIdLst>
    <p:sldId id="256" r:id="rId6"/>
    <p:sldId id="279" r:id="rId7"/>
    <p:sldId id="297" r:id="rId8"/>
    <p:sldId id="312" r:id="rId9"/>
    <p:sldId id="299" r:id="rId10"/>
    <p:sldId id="321" r:id="rId11"/>
    <p:sldId id="326" r:id="rId12"/>
    <p:sldId id="298" r:id="rId13"/>
    <p:sldId id="314" r:id="rId14"/>
    <p:sldId id="308" r:id="rId15"/>
    <p:sldId id="307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37" autoAdjust="0"/>
  </p:normalViewPr>
  <p:slideViewPr>
    <p:cSldViewPr snapToGrid="0" snapToObjects="1">
      <p:cViewPr varScale="1">
        <p:scale>
          <a:sx n="92" d="100"/>
          <a:sy n="92" d="100"/>
        </p:scale>
        <p:origin x="13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3D62D-A292-4763-8519-CE302C5AFFDC}" type="datetimeFigureOut">
              <a:rPr lang="es-GT" smtClean="0"/>
              <a:t>17/06/2018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7AA30-E7C8-4CB2-9F65-7A226B93ABB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1106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1821-5E5C-CD46-BA37-D5416DD01B25}" type="slidenum">
              <a:rPr lang="es-ES_tradnl" smtClean="0">
                <a:solidFill>
                  <a:prstClr val="black"/>
                </a:solidFill>
              </a:rPr>
              <a:pPr/>
              <a:t>4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1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1200" b="1" dirty="0" smtClean="0"/>
              <a:t>Octubre de 1999:  XX Cumbre de Presidentes, se instruyó al CEPREDENAC establecer mecanismos de acción conjunta, transparente y participativa, con el apoyo de organismos nacionales y regionales, en caso de desastres</a:t>
            </a:r>
            <a:endParaRPr lang="es-NI" sz="1200" dirty="0" smtClean="0"/>
          </a:p>
          <a:p>
            <a:endParaRPr lang="es-E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1200" b="1" dirty="0" smtClean="0"/>
              <a:t>La Comisión de Seguridad de Centroamérica, en su XXIII Reunión Ordinaria, del 4 de abril de 2001, aprobó el Mecanismo Regional de Ayuda Mutua ante Desastres, </a:t>
            </a:r>
            <a:r>
              <a:rPr lang="es-GT" sz="1200" b="1" dirty="0" err="1" smtClean="0"/>
              <a:t>MecReg</a:t>
            </a:r>
            <a:r>
              <a:rPr lang="es-GT" sz="1200" b="1" dirty="0" smtClean="0"/>
              <a:t> como instrumento de los países miembros del SICA a utilizar para hacer frente de manera ágil, expedita y urgente, ante una situación de emergencia o desastre que ocurra en uno o más países, y que requiera de la ayuda y asistencia humanitaria internacional y de sus miembros</a:t>
            </a:r>
            <a:endParaRPr lang="es-NI" sz="1200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1821-5E5C-CD46-BA37-D5416DD01B25}" type="slidenum">
              <a:rPr lang="es-ES_tradnl" smtClean="0">
                <a:solidFill>
                  <a:prstClr val="black"/>
                </a:solidFill>
              </a:rPr>
              <a:pPr/>
              <a:t>9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6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9A3A-3381-D74F-B9C3-D8C0F02E11FB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BA45-A1DB-4541-8C52-999B1151E0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9A3A-3381-D74F-B9C3-D8C0F02E11FB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BA45-A1DB-4541-8C52-999B1151E0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30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9A3A-3381-D74F-B9C3-D8C0F02E11FB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BA45-A1DB-4541-8C52-999B1151E0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04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F1A6-711F-4F9A-95CA-951400F3B798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17/06/2018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14D-2E35-4D16-BECB-51EFA9052E65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22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F1A6-711F-4F9A-95CA-951400F3B798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17/06/2018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14D-2E35-4D16-BECB-51EFA9052E65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77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F1A6-711F-4F9A-95CA-951400F3B798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17/06/2018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14D-2E35-4D16-BECB-51EFA9052E65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99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F1A6-711F-4F9A-95CA-951400F3B798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17/06/2018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14D-2E35-4D16-BECB-51EFA9052E65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20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F1A6-711F-4F9A-95CA-951400F3B798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17/06/2018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14D-2E35-4D16-BECB-51EFA9052E65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6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F1A6-711F-4F9A-95CA-951400F3B798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17/06/2018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14D-2E35-4D16-BECB-51EFA9052E65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86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F1A6-711F-4F9A-95CA-951400F3B798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17/06/2018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14D-2E35-4D16-BECB-51EFA9052E65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55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F1A6-711F-4F9A-95CA-951400F3B798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17/06/2018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14D-2E35-4D16-BECB-51EFA9052E65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4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9A3A-3381-D74F-B9C3-D8C0F02E11FB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BA45-A1DB-4541-8C52-999B1151E0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94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F1A6-711F-4F9A-95CA-951400F3B798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17/06/2018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14D-2E35-4D16-BECB-51EFA9052E65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51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F1A6-711F-4F9A-95CA-951400F3B798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17/06/2018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14D-2E35-4D16-BECB-51EFA9052E65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3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F1A6-711F-4F9A-95CA-951400F3B798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17/06/2018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114D-2E35-4D16-BECB-51EFA9052E65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36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r>
              <a:rPr lang="fr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5705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EFA-FA2F-440C-BF4E-AB6285B2C206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17/06/2018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11B9-D51B-48DA-920B-7B3013963000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20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EFA-FA2F-440C-BF4E-AB6285B2C206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17/06/2018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11B9-D51B-48DA-920B-7B3013963000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5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EFA-FA2F-440C-BF4E-AB6285B2C206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17/06/2018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11B9-D51B-48DA-920B-7B3013963000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63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EFA-FA2F-440C-BF4E-AB6285B2C206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17/06/2018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11B9-D51B-48DA-920B-7B3013963000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65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EFA-FA2F-440C-BF4E-AB6285B2C206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17/06/2018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11B9-D51B-48DA-920B-7B3013963000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68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EFA-FA2F-440C-BF4E-AB6285B2C206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17/06/2018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11B9-D51B-48DA-920B-7B3013963000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91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9A3A-3381-D74F-B9C3-D8C0F02E11FB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BA45-A1DB-4541-8C52-999B1151E0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38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EFA-FA2F-440C-BF4E-AB6285B2C206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17/06/2018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11B9-D51B-48DA-920B-7B3013963000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95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EFA-FA2F-440C-BF4E-AB6285B2C206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17/06/2018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11B9-D51B-48DA-920B-7B3013963000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92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EFA-FA2F-440C-BF4E-AB6285B2C206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17/06/2018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11B9-D51B-48DA-920B-7B3013963000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71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EFA-FA2F-440C-BF4E-AB6285B2C206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17/06/2018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11B9-D51B-48DA-920B-7B3013963000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EFA-FA2F-440C-BF4E-AB6285B2C206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17/06/2018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11B9-D51B-48DA-920B-7B3013963000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85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7888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r>
              <a:rPr lang="fr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62350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5" cy="6858000"/>
          </a:xfrm>
          <a:prstGeom prst="rect">
            <a:avLst/>
          </a:prstGeom>
        </p:spPr>
      </p:pic>
      <p:sp>
        <p:nvSpPr>
          <p:cNvPr id="8" name="1 Título"/>
          <p:cNvSpPr>
            <a:spLocks noGrp="1"/>
          </p:cNvSpPr>
          <p:nvPr>
            <p:ph type="ctrTitle"/>
          </p:nvPr>
        </p:nvSpPr>
        <p:spPr>
          <a:xfrm>
            <a:off x="5292080" y="1410345"/>
            <a:ext cx="3672408" cy="4250903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73979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9763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823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9A3A-3381-D74F-B9C3-D8C0F02E11FB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BA45-A1DB-4541-8C52-999B1151E0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87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47854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1692" y="3048000"/>
            <a:ext cx="5202005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585" b="0">
                <a:solidFill>
                  <a:schemeClr val="accent2">
                    <a:lumMod val="50000"/>
                  </a:schemeClr>
                </a:solidFill>
              </a:defRPr>
            </a:lvl1pPr>
            <a:lvl2pPr marL="562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7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8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0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771691" y="1676400"/>
            <a:ext cx="5202004" cy="1143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585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9011902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A8FA-BFB1-48FC-91AE-81DCC26BC706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06/17/2018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1409-FA10-46F4-919B-05BFD60979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3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5536" y="1196752"/>
            <a:ext cx="1296144" cy="56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90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A8FA-BFB1-48FC-91AE-81DCC26BC706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06/17/2018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1409-FA10-46F4-919B-05BFD60979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101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A8FA-BFB1-48FC-91AE-81DCC26BC706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06/17/2018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1409-FA10-46F4-919B-05BFD60979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636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A8FA-BFB1-48FC-91AE-81DCC26BC706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06/17/2018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1409-FA10-46F4-919B-05BFD60979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176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A8FA-BFB1-48FC-91AE-81DCC26BC706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06/17/2018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1409-FA10-46F4-919B-05BFD60979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246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A8FA-BFB1-48FC-91AE-81DCC26BC706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06/17/2018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1409-FA10-46F4-919B-05BFD60979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7527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A8FA-BFB1-48FC-91AE-81DCC26BC706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06/17/2018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1409-FA10-46F4-919B-05BFD60979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335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A8FA-BFB1-48FC-91AE-81DCC26BC706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06/17/2018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1409-FA10-46F4-919B-05BFD60979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1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9A3A-3381-D74F-B9C3-D8C0F02E11FB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BA45-A1DB-4541-8C52-999B1151E0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172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A8FA-BFB1-48FC-91AE-81DCC26BC706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06/17/2018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1409-FA10-46F4-919B-05BFD60979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083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A8FA-BFB1-48FC-91AE-81DCC26BC706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06/17/2018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1409-FA10-46F4-919B-05BFD60979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586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A8FA-BFB1-48FC-91AE-81DCC26BC706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06/17/2018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1409-FA10-46F4-919B-05BFD60979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9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9A3A-3381-D74F-B9C3-D8C0F02E11FB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BA45-A1DB-4541-8C52-999B1151E0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8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9A3A-3381-D74F-B9C3-D8C0F02E11FB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BA45-A1DB-4541-8C52-999B1151E0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2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9A3A-3381-D74F-B9C3-D8C0F02E11FB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BA45-A1DB-4541-8C52-999B1151E0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1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9A3A-3381-D74F-B9C3-D8C0F02E11FB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BA45-A1DB-4541-8C52-999B1151E0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8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89A3A-3381-D74F-B9C3-D8C0F02E11FB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0BA45-A1DB-4541-8C52-999B1151E0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5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00CF1A6-711F-4F9A-95CA-951400F3B798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685800"/>
              <a:t>17/06/2018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31114D-2E35-4D16-BECB-51EFA9052E65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7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1F9CEFA-FA2F-440C-BF4E-AB6285B2C206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685800"/>
              <a:t>17/06/2018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DC11B9-D51B-48DA-920B-7B3013963000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5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835696" y="202630"/>
            <a:ext cx="6851104" cy="274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089D309-B2BE-4940-A696-E5DF4AFD07DD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400"/>
              <a:t>17/06/2018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AB677B9-F039-4794-9B13-7712F9740DF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3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3" r:id="rId5"/>
  </p:sldLayoutIdLst>
  <p:txStyles>
    <p:titleStyle>
      <a:lvl1pPr algn="r" defTabSz="914400" rtl="0" eaLnBrk="1" latinLnBrk="0" hangingPunct="1">
        <a:spcBef>
          <a:spcPct val="0"/>
        </a:spcBef>
        <a:buNone/>
        <a:defRPr sz="24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0D4A8FA-BFB1-48FC-91AE-81DCC26BC706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 defTabSz="914400"/>
              <a:t>06/17/2018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9461409-FA10-46F4-919B-05BFD60979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8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49.emf"/><Relationship Id="rId7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Relationship Id="rId9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3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jpg"/><Relationship Id="rId20" Type="http://schemas.openxmlformats.org/officeDocument/2006/relationships/image" Target="../media/image32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7.png"/><Relationship Id="rId10" Type="http://schemas.openxmlformats.org/officeDocument/2006/relationships/image" Target="../media/image24.jpeg"/><Relationship Id="rId19" Type="http://schemas.openxmlformats.org/officeDocument/2006/relationships/image" Target="../media/image31.emf"/><Relationship Id="rId4" Type="http://schemas.openxmlformats.org/officeDocument/2006/relationships/image" Target="../media/image18.emf"/><Relationship Id="rId9" Type="http://schemas.openxmlformats.org/officeDocument/2006/relationships/image" Target="../media/image23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31.emf"/><Relationship Id="rId3" Type="http://schemas.openxmlformats.org/officeDocument/2006/relationships/image" Target="../media/image38.tiff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1549294" y="2770992"/>
            <a:ext cx="6043690" cy="6064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solidFill>
                  <a:schemeClr val="bg1"/>
                </a:solidFill>
                <a:latin typeface="Helvetica"/>
                <a:cs typeface="Helvetica"/>
              </a:rPr>
              <a:t>TÍTULO PORTADA</a:t>
            </a:r>
            <a:endParaRPr lang="en-US" sz="50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549294" y="3890582"/>
            <a:ext cx="6043690" cy="457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SUBTÍTULO</a:t>
            </a:r>
            <a:endParaRPr lang="en-US" sz="30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Rectangle 25"/>
          <p:cNvSpPr/>
          <p:nvPr/>
        </p:nvSpPr>
        <p:spPr>
          <a:xfrm>
            <a:off x="-1722" y="6537588"/>
            <a:ext cx="9145722" cy="349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3"/>
          <p:cNvSpPr/>
          <p:nvPr/>
        </p:nvSpPr>
        <p:spPr>
          <a:xfrm>
            <a:off x="-861" y="1587332"/>
            <a:ext cx="9144000" cy="5299528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0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800" y="1602272"/>
            <a:ext cx="8114910" cy="5284587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1549294" y="2770992"/>
            <a:ext cx="6043690" cy="6064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Helvetica"/>
                <a:cs typeface="Helvetica"/>
              </a:rPr>
              <a:t>TALLER DIPECHO LAC </a:t>
            </a:r>
            <a:endParaRPr lang="en-US" sz="3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8" name="Rectangle 25"/>
          <p:cNvSpPr/>
          <p:nvPr/>
        </p:nvSpPr>
        <p:spPr>
          <a:xfrm>
            <a:off x="-1722" y="6537588"/>
            <a:ext cx="9145722" cy="349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37"/>
          <p:cNvSpPr/>
          <p:nvPr/>
        </p:nvSpPr>
        <p:spPr>
          <a:xfrm>
            <a:off x="3515024" y="6558336"/>
            <a:ext cx="19781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www.cepredenac.org</a:t>
            </a:r>
            <a:endParaRPr lang="en-US" sz="1600" b="1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1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4" y="124622"/>
            <a:ext cx="1348670" cy="1348670"/>
          </a:xfrm>
          <a:prstGeom prst="rect">
            <a:avLst/>
          </a:prstGeom>
        </p:spPr>
      </p:pic>
      <p:pic>
        <p:nvPicPr>
          <p:cNvPr id="32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604" y="192487"/>
            <a:ext cx="1176825" cy="1191354"/>
          </a:xfrm>
          <a:prstGeom prst="rect">
            <a:avLst/>
          </a:prstGeom>
        </p:spPr>
      </p:pic>
      <p:pic>
        <p:nvPicPr>
          <p:cNvPr id="14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4500" y="370723"/>
            <a:ext cx="4979718" cy="8351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3580979"/>
            <a:ext cx="9144000" cy="25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827584" y="2617612"/>
            <a:ext cx="759633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914400">
              <a:tabLst>
                <a:tab pos="800100" algn="l"/>
              </a:tabLst>
            </a:pPr>
            <a:r>
              <a:rPr lang="es-PA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76200" y="1909726"/>
            <a:ext cx="860498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just" defTabSz="914400">
              <a:buFont typeface="Arial" panose="020B0604020202020204" pitchFamily="34" charset="0"/>
              <a:buChar char="•"/>
            </a:pPr>
            <a:endParaRPr lang="es-GT" sz="2000" dirty="0">
              <a:solidFill>
                <a:prstClr val="black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6942" y="1909726"/>
            <a:ext cx="875399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440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prstClr val="black"/>
                </a:solidFill>
              </a:rPr>
              <a:t>Escenarios cambiantes, influencian cambios en los procesos que afectan el curso de las acciones. Es preciso establecer bases solidas para las acciones regionales (Ej. Simulación </a:t>
            </a:r>
            <a:r>
              <a:rPr lang="es-ES" sz="2000" dirty="0">
                <a:solidFill>
                  <a:prstClr val="black"/>
                </a:solidFill>
              </a:rPr>
              <a:t>regional para la aplicación de instrumentos del </a:t>
            </a:r>
            <a:r>
              <a:rPr lang="es-ES" sz="2000" dirty="0" smtClean="0">
                <a:solidFill>
                  <a:prstClr val="black"/>
                </a:solidFill>
              </a:rPr>
              <a:t>MECREG suspendido definitivamente por el </a:t>
            </a:r>
            <a:r>
              <a:rPr lang="es-GT" sz="2000" dirty="0" smtClean="0">
                <a:solidFill>
                  <a:prstClr val="black"/>
                </a:solidFill>
              </a:rPr>
              <a:t>terremoto </a:t>
            </a:r>
            <a:r>
              <a:rPr lang="es-GT" sz="2000" dirty="0">
                <a:solidFill>
                  <a:prstClr val="black"/>
                </a:solidFill>
              </a:rPr>
              <a:t>de México, del 19 de </a:t>
            </a:r>
            <a:r>
              <a:rPr lang="es-GT" sz="2000" dirty="0" smtClean="0">
                <a:solidFill>
                  <a:prstClr val="black"/>
                </a:solidFill>
              </a:rPr>
              <a:t>septiembre).</a:t>
            </a:r>
            <a:endParaRPr lang="es-GT" sz="2000" dirty="0">
              <a:solidFill>
                <a:prstClr val="black"/>
              </a:solidFill>
            </a:endParaRPr>
          </a:p>
          <a:p>
            <a:pPr marL="285750" indent="-285750" algn="just" defTabSz="914400">
              <a:buFont typeface="Arial" panose="020B0604020202020204" pitchFamily="34" charset="0"/>
              <a:buChar char="•"/>
            </a:pPr>
            <a:r>
              <a:rPr lang="es-GT" sz="2000" dirty="0" smtClean="0">
                <a:solidFill>
                  <a:prstClr val="black"/>
                </a:solidFill>
              </a:rPr>
              <a:t>La adopción e implementación de los procedimientos del </a:t>
            </a:r>
            <a:r>
              <a:rPr lang="es-GT" sz="2000" dirty="0" err="1" smtClean="0">
                <a:solidFill>
                  <a:prstClr val="black"/>
                </a:solidFill>
              </a:rPr>
              <a:t>Mec-Reg</a:t>
            </a:r>
            <a:r>
              <a:rPr lang="es-GT" sz="2000" dirty="0" smtClean="0">
                <a:solidFill>
                  <a:prstClr val="black"/>
                </a:solidFill>
              </a:rPr>
              <a:t> a todos los niveles involucrados en cada país, especialmente los niveles de toma de decisión.</a:t>
            </a:r>
          </a:p>
          <a:p>
            <a:pPr marL="285750" indent="-285750" algn="just" defTabSz="914400">
              <a:buFont typeface="Arial" panose="020B0604020202020204" pitchFamily="34" charset="0"/>
              <a:buChar char="•"/>
            </a:pPr>
            <a:r>
              <a:rPr lang="es-GT" sz="2000" dirty="0" smtClean="0">
                <a:solidFill>
                  <a:prstClr val="black"/>
                </a:solidFill>
              </a:rPr>
              <a:t>El trabajo coordinado con SIECA para el desarrollo y aprobación del  Procedimiento es un modelo a seguir para la ejecución de otros procesos y que se deben coordinar con otras Secretarías del SICA. </a:t>
            </a:r>
          </a:p>
          <a:p>
            <a:pPr marL="285750" indent="-285750" algn="just" defTabSz="914400">
              <a:buFont typeface="Arial" panose="020B0604020202020204" pitchFamily="34" charset="0"/>
              <a:buChar char="•"/>
            </a:pPr>
            <a:r>
              <a:rPr lang="es-GT" sz="2000" dirty="0" smtClean="0">
                <a:solidFill>
                  <a:prstClr val="black"/>
                </a:solidFill>
              </a:rPr>
              <a:t>Lograr la sostenibilidad de la </a:t>
            </a:r>
            <a:r>
              <a:rPr lang="es-GT" sz="2000" dirty="0" err="1" smtClean="0">
                <a:solidFill>
                  <a:prstClr val="black"/>
                </a:solidFill>
              </a:rPr>
              <a:t>ACByR</a:t>
            </a:r>
            <a:r>
              <a:rPr lang="es-GT" sz="2000" dirty="0" smtClean="0">
                <a:solidFill>
                  <a:prstClr val="black"/>
                </a:solidFill>
              </a:rPr>
              <a:t> para fortalecer su proceso de formación en búsqueda y rescate.</a:t>
            </a:r>
            <a:endParaRPr lang="es-GT" sz="20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445224" y="3808680"/>
            <a:ext cx="4572000" cy="4431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lnSpc>
                <a:spcPct val="95000"/>
              </a:lnSpc>
            </a:pPr>
            <a:endParaRPr lang="es-ES_tradnl" sz="2400" b="1" dirty="0">
              <a:solidFill>
                <a:prstClr val="black"/>
              </a:solidFill>
            </a:endParaRPr>
          </a:p>
        </p:txBody>
      </p:sp>
      <p:pic>
        <p:nvPicPr>
          <p:cNvPr id="7" name="Marcador de contenido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70" y="100612"/>
            <a:ext cx="8450363" cy="1431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201849" y="295434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es-NI" sz="2400" b="1" dirty="0">
                <a:solidFill>
                  <a:prstClr val="white"/>
                </a:solidFill>
              </a:rPr>
              <a:t>Desafíos y Lecciones Aprendidas en el ámbito de mecanismos de preparación y respuesta.</a:t>
            </a:r>
          </a:p>
        </p:txBody>
      </p:sp>
    </p:spTree>
    <p:extLst>
      <p:ext uri="{BB962C8B-B14F-4D97-AF65-F5344CB8AC3E}">
        <p14:creationId xmlns:p14="http://schemas.microsoft.com/office/powerpoint/2010/main" val="31987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08" y="150021"/>
            <a:ext cx="2656971" cy="1050269"/>
          </a:xfrm>
          <a:prstGeom prst="rect">
            <a:avLst/>
          </a:prstGeom>
        </p:spPr>
      </p:pic>
      <p:grpSp>
        <p:nvGrpSpPr>
          <p:cNvPr id="6" name="Group 19"/>
          <p:cNvGrpSpPr/>
          <p:nvPr/>
        </p:nvGrpSpPr>
        <p:grpSpPr>
          <a:xfrm>
            <a:off x="0" y="6441743"/>
            <a:ext cx="9144000" cy="454823"/>
            <a:chOff x="-47045" y="6537588"/>
            <a:chExt cx="9314531" cy="358978"/>
          </a:xfrm>
        </p:grpSpPr>
        <p:pic>
          <p:nvPicPr>
            <p:cNvPr id="7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7045" y="6537588"/>
              <a:ext cx="9314531" cy="358978"/>
            </a:xfrm>
            <a:prstGeom prst="rect">
              <a:avLst/>
            </a:prstGeom>
          </p:spPr>
        </p:pic>
        <p:sp>
          <p:nvSpPr>
            <p:cNvPr id="8" name="Rectangle 15"/>
            <p:cNvSpPr/>
            <p:nvPr/>
          </p:nvSpPr>
          <p:spPr>
            <a:xfrm>
              <a:off x="3541483" y="6563189"/>
              <a:ext cx="19781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www.cepredenac.org</a:t>
              </a:r>
              <a:endParaRPr lang="en-US" sz="14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5669" y="1126718"/>
            <a:ext cx="7596274" cy="128636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50157" y="1485919"/>
            <a:ext cx="48245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2000" b="1" kern="0" noProof="0" dirty="0" smtClean="0">
                <a:solidFill>
                  <a:prstClr val="white"/>
                </a:solidFill>
              </a:rPr>
              <a:t>RETOS Y DESAFIOS PARA LA REGION CENTROAMERICANA</a:t>
            </a:r>
            <a:endParaRPr kumimoji="0" lang="es-GT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73206" y="2001537"/>
            <a:ext cx="7847463" cy="4719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s-GT" sz="2000" dirty="0" smtClean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GT" dirty="0" smtClean="0">
                <a:cs typeface="Arial" panose="020B0604020202020204" pitchFamily="34" charset="0"/>
              </a:rPr>
              <a:t>Fortalecer la  gestión local del riesgo y el establecimiento  de protocolos y herramientas locales y comunitarias para responder de manera ágil y oportuna</a:t>
            </a:r>
            <a:r>
              <a:rPr lang="es-GT" dirty="0" smtClean="0">
                <a:cs typeface="Arial" panose="020B0604020202020204" pitchFamily="34" charset="0"/>
              </a:rPr>
              <a:t>.</a:t>
            </a:r>
            <a:endParaRPr lang="es-GT" dirty="0" smtClean="0">
              <a:cs typeface="Arial" panose="020B0604020202020204" pitchFamily="34" charset="0"/>
            </a:endParaRPr>
          </a:p>
          <a:p>
            <a:pPr marL="342900" lvl="0" indent="-342900" algn="just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s-GT" dirty="0" smtClean="0">
                <a:solidFill>
                  <a:prstClr val="black"/>
                </a:solidFill>
                <a:cs typeface="Arial" panose="020B0604020202020204" pitchFamily="34" charset="0"/>
              </a:rPr>
              <a:t>Lograr </a:t>
            </a:r>
            <a:r>
              <a:rPr lang="es-GT" dirty="0" smtClean="0">
                <a:solidFill>
                  <a:prstClr val="black"/>
                </a:solidFill>
                <a:cs typeface="Arial" panose="020B0604020202020204" pitchFamily="34" charset="0"/>
              </a:rPr>
              <a:t>un </a:t>
            </a:r>
            <a:r>
              <a:rPr lang="es-GT" dirty="0">
                <a:solidFill>
                  <a:prstClr val="black"/>
                </a:solidFill>
                <a:cs typeface="Arial" panose="020B0604020202020204" pitchFamily="34" charset="0"/>
              </a:rPr>
              <a:t>fuerte participación, compromiso y liderazgo político de cada país para la implementación y seguimiento </a:t>
            </a:r>
            <a:r>
              <a:rPr lang="es-GT" dirty="0" smtClean="0">
                <a:solidFill>
                  <a:prstClr val="black"/>
                </a:solidFill>
                <a:cs typeface="Arial" panose="020B0604020202020204" pitchFamily="34" charset="0"/>
              </a:rPr>
              <a:t>de la Política Centroamericana de Gestión Integral del Riesgo armonizada con el  </a:t>
            </a:r>
            <a:r>
              <a:rPr lang="es-GT" dirty="0">
                <a:solidFill>
                  <a:prstClr val="black"/>
                </a:solidFill>
                <a:cs typeface="Arial" panose="020B0604020202020204" pitchFamily="34" charset="0"/>
              </a:rPr>
              <a:t>Marco de Sendai</a:t>
            </a:r>
            <a:r>
              <a:rPr lang="es-GT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r>
              <a:rPr lang="es-GT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endParaRPr lang="es-GT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lvl="0" indent="-342900" algn="just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s-GT" dirty="0" smtClean="0"/>
              <a:t>Promover </a:t>
            </a:r>
            <a:r>
              <a:rPr lang="es-GT" dirty="0"/>
              <a:t>la competitividad y continuidad de negocios en la región centroamericana considerando los niveles de exposición y trabajando en favor de la reducción de riesgo de </a:t>
            </a:r>
            <a:r>
              <a:rPr lang="es-GT" dirty="0" smtClean="0"/>
              <a:t>desastres</a:t>
            </a:r>
          </a:p>
          <a:p>
            <a:pPr marL="342900" lvl="0" indent="-342900" algn="just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s-GT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Centroamérica </a:t>
            </a:r>
            <a:r>
              <a:rPr lang="es-GT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 bajos % de urbanización en relación al resto del continente, tiene oportunidad de planificar las migraciones rural-urbanas y prever zonas con el menor riesgo y construcciones con el mayor grado de seguridad y resiliencia.</a:t>
            </a:r>
          </a:p>
          <a:p>
            <a:pPr marL="342900" lvl="0" indent="-342900" algn="just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endParaRPr lang="es-GT" sz="2000" dirty="0" smtClean="0"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es-GT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61" y="1587332"/>
            <a:ext cx="9144000" cy="5299528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800" y="1602272"/>
            <a:ext cx="8114910" cy="5284587"/>
          </a:xfrm>
          <a:prstGeom prst="rect">
            <a:avLst/>
          </a:prstGeom>
        </p:spPr>
      </p:pic>
      <p:sp>
        <p:nvSpPr>
          <p:cNvPr id="10" name="Rectangle 25"/>
          <p:cNvSpPr/>
          <p:nvPr/>
        </p:nvSpPr>
        <p:spPr>
          <a:xfrm>
            <a:off x="-1722" y="6537588"/>
            <a:ext cx="9145722" cy="349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37"/>
          <p:cNvSpPr/>
          <p:nvPr/>
        </p:nvSpPr>
        <p:spPr>
          <a:xfrm>
            <a:off x="3515024" y="6558336"/>
            <a:ext cx="19781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www.cepredenac.org</a:t>
            </a:r>
            <a:endParaRPr lang="en-US" sz="1400" b="1" dirty="0">
              <a:solidFill>
                <a:srgbClr val="1F497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912" y="1768819"/>
            <a:ext cx="1452714" cy="1202099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965" y="5160448"/>
            <a:ext cx="1452714" cy="120209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4247" y="5930244"/>
            <a:ext cx="1160665" cy="265928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7974" y="2235989"/>
            <a:ext cx="4510953" cy="34723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4" y="124622"/>
            <a:ext cx="1348670" cy="13486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3604" y="192487"/>
            <a:ext cx="1176825" cy="1191354"/>
          </a:xfrm>
          <a:prstGeom prst="rect">
            <a:avLst/>
          </a:prstGeom>
        </p:spPr>
      </p:pic>
      <p:pic>
        <p:nvPicPr>
          <p:cNvPr id="20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4500" y="370723"/>
            <a:ext cx="4979718" cy="83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61916" y="1717602"/>
            <a:ext cx="6043690" cy="40963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000" b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86604" y="1717602"/>
            <a:ext cx="8095396" cy="4459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dirty="0">
              <a:latin typeface="Century Gothic"/>
              <a:cs typeface="Century Gothic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47045" y="6537588"/>
            <a:ext cx="9314531" cy="358978"/>
            <a:chOff x="-47045" y="6537588"/>
            <a:chExt cx="9314531" cy="35897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7045" y="6537588"/>
              <a:ext cx="9314531" cy="35897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541483" y="6563189"/>
              <a:ext cx="19781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www.cepredenac.org</a:t>
              </a:r>
              <a:endParaRPr lang="en-US" sz="12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683" y="812702"/>
            <a:ext cx="4826157" cy="8793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83" y="135987"/>
            <a:ext cx="1347333" cy="13534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606" y="218290"/>
            <a:ext cx="1176630" cy="118882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32263" y="2092962"/>
            <a:ext cx="767004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GT" altLang="es-NI" b="1" dirty="0">
                <a:solidFill>
                  <a:srgbClr val="0B0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Institución regional especializada en prevención, mitigación, adaptación, preparación, respuesta y recuperación ante desastres en Centroamérica. </a:t>
            </a:r>
            <a:endParaRPr lang="es-GT" altLang="es-NI" b="1" dirty="0" smtClean="0">
              <a:solidFill>
                <a:srgbClr val="0B06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GT" altLang="es-NI" b="1" dirty="0">
              <a:solidFill>
                <a:srgbClr val="0B06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GT" altLang="es-NI" b="1" dirty="0">
                <a:solidFill>
                  <a:srgbClr val="0B0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misión es contribuir a la reducción de la vulnerabilidad y el impacto de desastres, como parte del desarrollo sostenible</a:t>
            </a:r>
            <a:r>
              <a:rPr lang="es-GT" altLang="es-NI" b="1" dirty="0" smtClean="0">
                <a:solidFill>
                  <a:srgbClr val="0B0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GT" altLang="es-NI" b="1" dirty="0">
              <a:solidFill>
                <a:srgbClr val="0B06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GT" altLang="es-NI" b="1" dirty="0">
                <a:solidFill>
                  <a:srgbClr val="0B0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Promueve el cumplimiento de compromisos globales, coordina y ejecuta programas regionales para el fortalecimiento e implementación a nivel nacional y territorial. </a:t>
            </a:r>
            <a:endParaRPr lang="es-NI" altLang="es-NI" b="1" dirty="0">
              <a:solidFill>
                <a:srgbClr val="0B06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8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61916" y="1717602"/>
            <a:ext cx="6043690" cy="40963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000" b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86604" y="1717602"/>
            <a:ext cx="8095396" cy="4459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dirty="0">
              <a:latin typeface="Century Gothic"/>
              <a:cs typeface="Century Gothic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47045" y="6537588"/>
            <a:ext cx="9314531" cy="358978"/>
            <a:chOff x="-47045" y="6537588"/>
            <a:chExt cx="9314531" cy="35897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7045" y="6537588"/>
              <a:ext cx="9314531" cy="35897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541483" y="6563189"/>
              <a:ext cx="19781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www.cepredenac.org</a:t>
              </a:r>
              <a:endParaRPr lang="en-US" sz="12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67944"/>
            <a:ext cx="8789158" cy="51500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71" y="67930"/>
            <a:ext cx="8961897" cy="128636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943534" y="511058"/>
            <a:ext cx="56916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2000" dirty="0" smtClean="0">
                <a:solidFill>
                  <a:schemeClr val="bg1"/>
                </a:solidFill>
              </a:rPr>
              <a:t>El recorrido de la Gestión de Riesgos  en la región….</a:t>
            </a:r>
            <a:endParaRPr lang="es-G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9512" y="4852082"/>
            <a:ext cx="3117529" cy="726852"/>
            <a:chOff x="281505" y="3824537"/>
            <a:chExt cx="3117529" cy="726852"/>
          </a:xfrm>
        </p:grpSpPr>
        <p:sp>
          <p:nvSpPr>
            <p:cNvPr id="84" name="Rectangle 15"/>
            <p:cNvSpPr>
              <a:spLocks noChangeArrowheads="1"/>
            </p:cNvSpPr>
            <p:nvPr/>
          </p:nvSpPr>
          <p:spPr bwMode="auto">
            <a:xfrm>
              <a:off x="281505" y="3872208"/>
              <a:ext cx="3117529" cy="679181"/>
            </a:xfrm>
            <a:prstGeom prst="rect">
              <a:avLst/>
            </a:prstGeom>
            <a:solidFill>
              <a:srgbClr val="00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s-ES" sz="1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17"/>
            <p:cNvSpPr>
              <a:spLocks/>
            </p:cNvSpPr>
            <p:nvPr/>
          </p:nvSpPr>
          <p:spPr bwMode="auto">
            <a:xfrm>
              <a:off x="281506" y="3824537"/>
              <a:ext cx="948466" cy="695743"/>
            </a:xfrm>
            <a:custGeom>
              <a:avLst/>
              <a:gdLst>
                <a:gd name="T0" fmla="*/ 1391 w 1391"/>
                <a:gd name="T1" fmla="*/ 0 h 746"/>
                <a:gd name="T2" fmla="*/ 145 w 1391"/>
                <a:gd name="T3" fmla="*/ 0 h 746"/>
                <a:gd name="T4" fmla="*/ 15 w 1391"/>
                <a:gd name="T5" fmla="*/ 0 h 746"/>
                <a:gd name="T6" fmla="*/ 0 w 1391"/>
                <a:gd name="T7" fmla="*/ 0 h 746"/>
                <a:gd name="T8" fmla="*/ 0 w 1391"/>
                <a:gd name="T9" fmla="*/ 744 h 746"/>
                <a:gd name="T10" fmla="*/ 15 w 1391"/>
                <a:gd name="T11" fmla="*/ 744 h 746"/>
                <a:gd name="T12" fmla="*/ 15 w 1391"/>
                <a:gd name="T13" fmla="*/ 746 h 746"/>
                <a:gd name="T14" fmla="*/ 1059 w 1391"/>
                <a:gd name="T15" fmla="*/ 744 h 746"/>
                <a:gd name="T16" fmla="*/ 1391 w 1391"/>
                <a:gd name="T1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1" h="746">
                  <a:moveTo>
                    <a:pt x="1391" y="0"/>
                  </a:moveTo>
                  <a:lnTo>
                    <a:pt x="145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744"/>
                  </a:lnTo>
                  <a:lnTo>
                    <a:pt x="15" y="744"/>
                  </a:lnTo>
                  <a:lnTo>
                    <a:pt x="15" y="746"/>
                  </a:lnTo>
                  <a:lnTo>
                    <a:pt x="1059" y="744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CA5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s-ES" sz="1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18"/>
            <p:cNvSpPr>
              <a:spLocks/>
            </p:cNvSpPr>
            <p:nvPr/>
          </p:nvSpPr>
          <p:spPr bwMode="auto">
            <a:xfrm>
              <a:off x="313233" y="3870799"/>
              <a:ext cx="671898" cy="649481"/>
            </a:xfrm>
            <a:custGeom>
              <a:avLst/>
              <a:gdLst>
                <a:gd name="T0" fmla="*/ 282 w 321"/>
                <a:gd name="T1" fmla="*/ 91 h 322"/>
                <a:gd name="T2" fmla="*/ 231 w 321"/>
                <a:gd name="T3" fmla="*/ 283 h 322"/>
                <a:gd name="T4" fmla="*/ 38 w 321"/>
                <a:gd name="T5" fmla="*/ 231 h 322"/>
                <a:gd name="T6" fmla="*/ 90 w 321"/>
                <a:gd name="T7" fmla="*/ 39 h 322"/>
                <a:gd name="T8" fmla="*/ 282 w 321"/>
                <a:gd name="T9" fmla="*/ 9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322">
                  <a:moveTo>
                    <a:pt x="282" y="91"/>
                  </a:moveTo>
                  <a:cubicBezTo>
                    <a:pt x="321" y="158"/>
                    <a:pt x="298" y="244"/>
                    <a:pt x="231" y="283"/>
                  </a:cubicBezTo>
                  <a:cubicBezTo>
                    <a:pt x="163" y="322"/>
                    <a:pt x="77" y="298"/>
                    <a:pt x="38" y="231"/>
                  </a:cubicBezTo>
                  <a:cubicBezTo>
                    <a:pt x="0" y="164"/>
                    <a:pt x="23" y="78"/>
                    <a:pt x="90" y="39"/>
                  </a:cubicBezTo>
                  <a:cubicBezTo>
                    <a:pt x="157" y="0"/>
                    <a:pt x="243" y="23"/>
                    <a:pt x="282" y="91"/>
                  </a:cubicBezTo>
                </a:path>
              </a:pathLst>
            </a:custGeom>
            <a:solidFill>
              <a:srgbClr val="00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s-ES" sz="1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Oval 19"/>
            <p:cNvSpPr>
              <a:spLocks noChangeArrowheads="1"/>
            </p:cNvSpPr>
            <p:nvPr/>
          </p:nvSpPr>
          <p:spPr bwMode="auto">
            <a:xfrm>
              <a:off x="443009" y="3985414"/>
              <a:ext cx="384575" cy="3991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s-ES" sz="1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CuadroTexto 87"/>
            <p:cNvSpPr txBox="1"/>
            <p:nvPr/>
          </p:nvSpPr>
          <p:spPr>
            <a:xfrm>
              <a:off x="1242137" y="4046071"/>
              <a:ext cx="21394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s-ES" sz="16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Proyectos  UNISDR</a:t>
              </a:r>
              <a:endParaRPr lang="es-E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9" name="Imagen 418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lum bright="-20000" contrast="-40000"/>
            </a:blip>
            <a:stretch>
              <a:fillRect/>
            </a:stretch>
          </p:blipFill>
          <p:spPr>
            <a:xfrm>
              <a:off x="489247" y="4016813"/>
              <a:ext cx="292097" cy="336354"/>
            </a:xfrm>
            <a:prstGeom prst="rect">
              <a:avLst/>
            </a:prstGeom>
          </p:spPr>
        </p:pic>
      </p:grpSp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4" b="10111"/>
          <a:stretch/>
        </p:blipFill>
        <p:spPr>
          <a:xfrm>
            <a:off x="5100878" y="2086001"/>
            <a:ext cx="854841" cy="46800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66" y="2101073"/>
            <a:ext cx="770536" cy="46800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78" y="2086001"/>
            <a:ext cx="654394" cy="468000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2" y="2086001"/>
            <a:ext cx="769769" cy="468000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65" y="2086001"/>
            <a:ext cx="720473" cy="468000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213" y="2086001"/>
            <a:ext cx="696566" cy="468000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263" y="2086001"/>
            <a:ext cx="685503" cy="468000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10" y="2936275"/>
            <a:ext cx="481182" cy="468000"/>
          </a:xfrm>
          <a:prstGeom prst="rect">
            <a:avLst/>
          </a:prstGeom>
        </p:spPr>
      </p:pic>
      <p:graphicFrame>
        <p:nvGraphicFramePr>
          <p:cNvPr id="51" name="2 Objeto"/>
          <p:cNvGraphicFramePr>
            <a:graphicFrameLocks noChangeAspect="1"/>
          </p:cNvGraphicFramePr>
          <p:nvPr>
            <p:extLst/>
          </p:nvPr>
        </p:nvGraphicFramePr>
        <p:xfrm>
          <a:off x="4329565" y="2936275"/>
          <a:ext cx="506103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Imagen de mapa de bits" r:id="rId13" imgW="7219048" imgH="7201905" progId="PBrush">
                  <p:embed/>
                </p:oleObj>
              </mc:Choice>
              <mc:Fallback>
                <p:oleObj name="Imagen de mapa de bits" r:id="rId13" imgW="7219048" imgH="720190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565" y="2936275"/>
                        <a:ext cx="506103" cy="46800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0"/>
                        </a:srgb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" name="Imagen 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0492" y="2936275"/>
            <a:ext cx="517452" cy="468000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066" y="2936275"/>
            <a:ext cx="525525" cy="468000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62" y="2936275"/>
            <a:ext cx="551083" cy="468000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89" y="2936275"/>
            <a:ext cx="660452" cy="468000"/>
          </a:xfrm>
          <a:prstGeom prst="rect">
            <a:avLst/>
          </a:prstGeom>
        </p:spPr>
      </p:pic>
      <p:sp>
        <p:nvSpPr>
          <p:cNvPr id="62" name="Marcador de contenido 2"/>
          <p:cNvSpPr txBox="1">
            <a:spLocks/>
          </p:cNvSpPr>
          <p:nvPr/>
        </p:nvSpPr>
        <p:spPr>
          <a:xfrm>
            <a:off x="3419082" y="3645024"/>
            <a:ext cx="5564684" cy="3140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endParaRPr lang="es-GT" sz="1800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7504" y="2767106"/>
            <a:ext cx="3311584" cy="806339"/>
            <a:chOff x="193923" y="1614078"/>
            <a:chExt cx="3311584" cy="806339"/>
          </a:xfrm>
        </p:grpSpPr>
        <p:pic>
          <p:nvPicPr>
            <p:cNvPr id="63" name="Imagen 62"/>
            <p:cNvPicPr>
              <a:picLocks noChangeAspect="1"/>
            </p:cNvPicPr>
            <p:nvPr/>
          </p:nvPicPr>
          <p:blipFill rotWithShape="1">
            <a:blip r:embed="rId19"/>
            <a:srcRect l="7997" t="17254" r="8041" b="64286"/>
            <a:stretch/>
          </p:blipFill>
          <p:spPr>
            <a:xfrm>
              <a:off x="193923" y="1614078"/>
              <a:ext cx="3311584" cy="806339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1259632" y="1887688"/>
              <a:ext cx="21394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s-ES" sz="16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Ejecutores Nacional </a:t>
              </a:r>
              <a:endParaRPr lang="es-E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4" name="Imagen 63"/>
          <p:cNvPicPr>
            <a:picLocks noChangeAspect="1"/>
          </p:cNvPicPr>
          <p:nvPr/>
        </p:nvPicPr>
        <p:blipFill rotWithShape="1">
          <a:blip r:embed="rId19"/>
          <a:srcRect l="7997" t="17254" r="8041" b="64286"/>
          <a:stretch/>
        </p:blipFill>
        <p:spPr>
          <a:xfrm>
            <a:off x="107498" y="1889188"/>
            <a:ext cx="3311584" cy="806339"/>
          </a:xfrm>
          <a:prstGeom prst="rect">
            <a:avLst/>
          </a:prstGeom>
        </p:spPr>
      </p:pic>
      <p:sp>
        <p:nvSpPr>
          <p:cNvPr id="65" name="CuadroTexto 64"/>
          <p:cNvSpPr txBox="1"/>
          <p:nvPr/>
        </p:nvSpPr>
        <p:spPr>
          <a:xfrm>
            <a:off x="1143551" y="2205330"/>
            <a:ext cx="2198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 Beneficiados</a:t>
            </a:r>
            <a:endParaRPr lang="es-E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874641" y="592861"/>
            <a:ext cx="7202182" cy="924391"/>
          </a:xfrm>
          <a:prstGeom prst="rect">
            <a:avLst/>
          </a:prstGeom>
          <a:solidFill>
            <a:srgbClr val="0038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s-NI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832517" y="684945"/>
            <a:ext cx="7185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CONTRIBUCIÓN DE DIPECHO  A LA REGION CENTROAMERICANA </a:t>
            </a:r>
            <a:endParaRPr lang="es-E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8">
            <a:extLst>
              <a:ext uri="{FF2B5EF4-FFF2-40B4-BE49-F238E27FC236}">
                <a16:creationId xmlns="" xmlns:a16="http://schemas.microsoft.com/office/drawing/2014/main" id="{02A7F9B3-0BDE-7948-9724-B17E900AB8D3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58879"/>
          <a:stretch/>
        </p:blipFill>
        <p:spPr>
          <a:xfrm>
            <a:off x="57603" y="6255680"/>
            <a:ext cx="1634077" cy="62068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70531" y="3645024"/>
            <a:ext cx="53640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PA" sz="1600" b="1" dirty="0">
                <a:solidFill>
                  <a:prstClr val="black"/>
                </a:solidFill>
              </a:rPr>
              <a:t>“Construyendo comunidades </a:t>
            </a:r>
            <a:r>
              <a:rPr lang="es-PA" sz="1600" b="1" dirty="0" err="1">
                <a:solidFill>
                  <a:prstClr val="black"/>
                </a:solidFill>
              </a:rPr>
              <a:t>resilientes</a:t>
            </a:r>
            <a:r>
              <a:rPr lang="es-PA" sz="1600" b="1" dirty="0">
                <a:solidFill>
                  <a:prstClr val="black"/>
                </a:solidFill>
              </a:rPr>
              <a:t> en Centroamérica a través de la implementación de la PCGIR y del Marco Sendai para la RRD” </a:t>
            </a:r>
            <a:r>
              <a:rPr lang="es-PA" sz="1600" b="1" i="1" dirty="0">
                <a:solidFill>
                  <a:prstClr val="black"/>
                </a:solidFill>
              </a:rPr>
              <a:t>Plan de Acción 2017-2018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600" b="1" dirty="0" smtClean="0">
                <a:latin typeface="+mj-lt"/>
                <a:ea typeface="SimHe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es-ES" sz="1600" b="1" dirty="0">
                <a:latin typeface="+mj-lt"/>
                <a:ea typeface="SimHei" panose="02010609060101010101" pitchFamily="49" charset="-122"/>
                <a:cs typeface="Times New Roman" panose="02020603050405020304" pitchFamily="18" charset="0"/>
              </a:rPr>
              <a:t>Implementación del Marco de Sendai  para la Reducción </a:t>
            </a:r>
            <a:r>
              <a:rPr lang="es-ES" sz="1600" b="1" dirty="0" smtClean="0">
                <a:latin typeface="+mj-lt"/>
                <a:ea typeface="SimHei" panose="02010609060101010101" pitchFamily="49" charset="-122"/>
                <a:cs typeface="Times New Roman" panose="02020603050405020304" pitchFamily="18" charset="0"/>
              </a:rPr>
              <a:t> del </a:t>
            </a:r>
            <a:r>
              <a:rPr lang="es-ES" sz="1600" b="1" dirty="0">
                <a:latin typeface="+mj-lt"/>
                <a:ea typeface="SimHei" panose="02010609060101010101" pitchFamily="49" charset="-122"/>
                <a:cs typeface="Times New Roman" panose="02020603050405020304" pitchFamily="18" charset="0"/>
              </a:rPr>
              <a:t>Riesgo de desastres en Centro América</a:t>
            </a:r>
            <a:r>
              <a:rPr lang="es-ES" sz="1600" b="1" dirty="0" smtClean="0">
                <a:latin typeface="+mj-lt"/>
                <a:ea typeface="SimHei" panose="02010609060101010101" pitchFamily="49" charset="-122"/>
                <a:cs typeface="Times New Roman" panose="02020603050405020304" pitchFamily="18" charset="0"/>
              </a:rPr>
              <a:t>” </a:t>
            </a:r>
            <a:r>
              <a:rPr lang="es-ES" sz="1600" b="1" i="1" dirty="0" smtClean="0">
                <a:latin typeface="+mj-lt"/>
                <a:ea typeface="SimHei" panose="02010609060101010101" pitchFamily="49" charset="-122"/>
                <a:cs typeface="Times New Roman" panose="02020603050405020304" pitchFamily="18" charset="0"/>
              </a:rPr>
              <a:t>Plan </a:t>
            </a:r>
            <a:r>
              <a:rPr lang="es-ES" sz="1600" b="1" i="1" dirty="0">
                <a:latin typeface="+mj-lt"/>
                <a:ea typeface="SimHei" panose="02010609060101010101" pitchFamily="49" charset="-122"/>
                <a:cs typeface="Times New Roman" panose="02020603050405020304" pitchFamily="18" charset="0"/>
              </a:rPr>
              <a:t>de Acción </a:t>
            </a:r>
            <a:r>
              <a:rPr lang="es-ES" sz="1600" b="1" i="1" dirty="0" smtClean="0">
                <a:latin typeface="+mj-lt"/>
                <a:ea typeface="SimHei" panose="02010609060101010101" pitchFamily="49" charset="-122"/>
                <a:cs typeface="Times New Roman" panose="02020603050405020304" pitchFamily="18" charset="0"/>
              </a:rPr>
              <a:t>2016-2017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GT" sz="1600" b="1" dirty="0" smtClean="0">
                <a:solidFill>
                  <a:srgbClr val="414141"/>
                </a:solidFill>
                <a:latin typeface="+mj-lt"/>
              </a:rPr>
              <a:t>“</a:t>
            </a:r>
            <a:r>
              <a:rPr lang="es-GT" sz="1600" b="1" dirty="0" smtClean="0">
                <a:solidFill>
                  <a:srgbClr val="414141"/>
                </a:solidFill>
                <a:latin typeface="+mj-lt"/>
              </a:rPr>
              <a:t>Fortalecimiento </a:t>
            </a:r>
            <a:r>
              <a:rPr lang="es-GT" sz="1600" b="1" dirty="0">
                <a:solidFill>
                  <a:srgbClr val="414141"/>
                </a:solidFill>
                <a:latin typeface="+mj-lt"/>
              </a:rPr>
              <a:t>de la reducción de riesgo de desastres en Centro América por medio de la implementación del MAH y de la PCGIR a nivel local, nacional y </a:t>
            </a:r>
            <a:r>
              <a:rPr lang="es-GT" sz="1600" b="1" dirty="0" smtClean="0">
                <a:solidFill>
                  <a:srgbClr val="414141"/>
                </a:solidFill>
                <a:latin typeface="+mj-lt"/>
              </a:rPr>
              <a:t>regional “ </a:t>
            </a:r>
            <a:r>
              <a:rPr lang="es-GT" sz="1600" b="1" i="1" dirty="0" smtClean="0">
                <a:solidFill>
                  <a:srgbClr val="414141"/>
                </a:solidFill>
                <a:latin typeface="+mj-lt"/>
              </a:rPr>
              <a:t>Plan de Acción 2012-2013</a:t>
            </a:r>
            <a:endParaRPr lang="es-PA" sz="1600" b="1" i="1" dirty="0" smtClean="0">
              <a:latin typeface="+mj-lt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PA" sz="1600" dirty="0" smtClean="0">
              <a:latin typeface="+mj-lt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s-PA" sz="1600" dirty="0">
              <a:effectLst/>
              <a:latin typeface="+mj-lt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s-PA" sz="1600" dirty="0" smtClean="0">
              <a:latin typeface="+mj-lt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s-GT" sz="1600" dirty="0">
              <a:effectLst/>
              <a:latin typeface="+mj-lt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40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61916" y="1717602"/>
            <a:ext cx="6043690" cy="435565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000" b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86604" y="1717602"/>
            <a:ext cx="8095396" cy="4459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dirty="0">
              <a:latin typeface="Century Gothic"/>
              <a:cs typeface="Century Gothic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47045" y="6537588"/>
            <a:ext cx="9314531" cy="358978"/>
            <a:chOff x="-47045" y="6537588"/>
            <a:chExt cx="9314531" cy="35897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7045" y="6537588"/>
              <a:ext cx="9314531" cy="35897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541483" y="6563189"/>
              <a:ext cx="19781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www.cepredenac.org</a:t>
              </a:r>
              <a:endParaRPr lang="en-US" sz="12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88" y="166525"/>
            <a:ext cx="3024892" cy="9477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7997" t="17254" r="8041" b="64286"/>
          <a:stretch/>
        </p:blipFill>
        <p:spPr>
          <a:xfrm>
            <a:off x="286603" y="1112147"/>
            <a:ext cx="8358341" cy="131757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691375" y="2586888"/>
            <a:ext cx="60788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ES" dirty="0" smtClean="0"/>
              <a:t>Armonización </a:t>
            </a:r>
            <a:r>
              <a:rPr lang="es-ES" dirty="0" smtClean="0"/>
              <a:t>de la Política Centroamericana de Gestión Integral de Riesgo de Desastres con el Marco de Sendai para la RRD </a:t>
            </a:r>
            <a:r>
              <a:rPr lang="es-ES" dirty="0" smtClean="0"/>
              <a:t>2015-2030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 smtClean="0"/>
              <a:t>Actualización  y  </a:t>
            </a:r>
            <a:r>
              <a:rPr lang="es-GT" dirty="0"/>
              <a:t>Definición de indicadores del Plan Regional de Reducción de Riesgo de Desastres (PRRD) articulado con la PCGIR armonizada con el Marco de </a:t>
            </a:r>
            <a:r>
              <a:rPr lang="es-GT" dirty="0" smtClean="0"/>
              <a:t>Sendai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GT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GT" dirty="0">
                <a:solidFill>
                  <a:prstClr val="black"/>
                </a:solidFill>
              </a:rPr>
              <a:t>EL trabajo en asocio con DIPECHO, va más allá de la cooperación financiera, desde la perspectiva técnica se comparten experiencias y nuevas formas de  trabajo conjunto.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GT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411" y="4691946"/>
            <a:ext cx="1514901" cy="166547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411" y="2790056"/>
            <a:ext cx="1454538" cy="161276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958036" y="1464452"/>
            <a:ext cx="7185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CONTRIBUCIONES </a:t>
            </a:r>
            <a:r>
              <a:rPr lang="es-E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DIPECHO EN </a:t>
            </a:r>
          </a:p>
          <a:p>
            <a:pPr algn="ctr" defTabSz="914400"/>
            <a:r>
              <a:rPr lang="es-E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REGION</a:t>
            </a:r>
            <a:endParaRPr lang="es-E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6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/>
              <a:t/>
            </a:r>
            <a:br>
              <a:rPr lang="es-GT" dirty="0" smtClean="0"/>
            </a:br>
            <a:r>
              <a:rPr lang="es-GT" dirty="0"/>
              <a:t/>
            </a:r>
            <a:br>
              <a:rPr lang="es-GT" dirty="0"/>
            </a:br>
            <a:r>
              <a:rPr lang="es-GT" sz="2200" dirty="0" smtClean="0"/>
              <a:t>……</a:t>
            </a:r>
            <a:endParaRPr lang="es-GT" sz="2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366730"/>
            <a:ext cx="8229600" cy="400662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GT" sz="1800" dirty="0"/>
              <a:t>Fortalecimiento de capacidades para la toma de decisiones humanitarias y de desarrollo basadas en información de riesgos de </a:t>
            </a:r>
            <a:r>
              <a:rPr lang="es-GT" sz="1800" dirty="0" smtClean="0"/>
              <a:t>desastres </a:t>
            </a:r>
            <a:r>
              <a:rPr lang="en-US" sz="1800" dirty="0" smtClean="0"/>
              <a:t>UNDP/UNICEF/OCHA</a:t>
            </a:r>
            <a:r>
              <a:rPr lang="es-GT" sz="1800" dirty="0" smtClean="0"/>
              <a:t> – INFORM- </a:t>
            </a:r>
            <a:r>
              <a:rPr lang="es-GT" sz="1800" i="1" dirty="0" smtClean="0"/>
              <a:t>Plan de Acción 2017-2018</a:t>
            </a:r>
          </a:p>
          <a:p>
            <a:pPr>
              <a:buFont typeface="Wingdings" panose="05000000000000000000" pitchFamily="2" charset="2"/>
              <a:buChar char="q"/>
            </a:pPr>
            <a:endParaRPr lang="es-GT" sz="1800" i="1" dirty="0"/>
          </a:p>
          <a:p>
            <a:pPr>
              <a:buFont typeface="Wingdings" panose="05000000000000000000" pitchFamily="2" charset="2"/>
              <a:buChar char="q"/>
            </a:pPr>
            <a:r>
              <a:rPr lang="es-GT" sz="1800" dirty="0"/>
              <a:t>Mejorar la resiliencia en Centroamérica a través de asociaciones de gestión de riesgo desastres de múltiples partes interesadas en apoyo a la implementación del marco de </a:t>
            </a:r>
            <a:r>
              <a:rPr lang="es-GT" sz="1800" dirty="0" smtClean="0"/>
              <a:t>Sendai-</a:t>
            </a:r>
            <a:r>
              <a:rPr lang="es-GT" sz="1800" dirty="0"/>
              <a:t> Acción contra el hambre ACF – España / </a:t>
            </a:r>
            <a:r>
              <a:rPr lang="es-GT" sz="1800" dirty="0" err="1"/>
              <a:t>Trocaire</a:t>
            </a:r>
            <a:r>
              <a:rPr lang="es-GT" sz="1800" dirty="0"/>
              <a:t> / ICC / </a:t>
            </a:r>
            <a:r>
              <a:rPr lang="es-GT" sz="1800" dirty="0" err="1" smtClean="0"/>
              <a:t>CentraRSE</a:t>
            </a:r>
            <a:r>
              <a:rPr lang="es-GT" sz="1800" dirty="0" smtClean="0"/>
              <a:t>- </a:t>
            </a:r>
            <a:r>
              <a:rPr lang="es-GT" sz="1700" i="1" dirty="0" smtClean="0"/>
              <a:t>Plan de Acción 2017-2018</a:t>
            </a:r>
            <a:endParaRPr lang="es-GT" sz="1700" i="1" dirty="0"/>
          </a:p>
          <a:p>
            <a:pPr>
              <a:buFont typeface="Wingdings" panose="05000000000000000000" pitchFamily="2" charset="2"/>
              <a:buChar char="q"/>
            </a:pPr>
            <a:endParaRPr lang="es-GT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s-GT" sz="1800" dirty="0"/>
              <a:t>Construyendo comunidades resilientes y Sistemas de Alerta de Tsunami integrados en </a:t>
            </a:r>
            <a:r>
              <a:rPr lang="es-GT" sz="1800" dirty="0" smtClean="0"/>
              <a:t>Centroamérica-</a:t>
            </a:r>
            <a:r>
              <a:rPr lang="es-GT" sz="1800" dirty="0"/>
              <a:t> </a:t>
            </a:r>
            <a:r>
              <a:rPr lang="es-GT" sz="1800" dirty="0" smtClean="0"/>
              <a:t>UNESCO </a:t>
            </a:r>
            <a:r>
              <a:rPr lang="es-GT" sz="1700" i="1" dirty="0" smtClean="0"/>
              <a:t>Plan de Acción 2016-2017</a:t>
            </a:r>
          </a:p>
          <a:p>
            <a:pPr>
              <a:buFont typeface="Wingdings" panose="05000000000000000000" pitchFamily="2" charset="2"/>
              <a:buChar char="q"/>
            </a:pPr>
            <a:endParaRPr lang="es-GT" sz="1700" i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s-CO" sz="1800" dirty="0"/>
              <a:t>Protegiendo grupos vulnerables en preparación y respuesta a desastres a través de la incorporación de los principios de protección en Guatemala, Honduras y El </a:t>
            </a:r>
            <a:r>
              <a:rPr lang="es-CO" sz="1800" dirty="0" smtClean="0"/>
              <a:t>Salvador </a:t>
            </a:r>
            <a:r>
              <a:rPr lang="en-US" sz="1800" dirty="0"/>
              <a:t>Plan International/ Save The Children/ Norwegian Refugee </a:t>
            </a:r>
            <a:r>
              <a:rPr lang="en-US" sz="1800" dirty="0" smtClean="0"/>
              <a:t>Council -</a:t>
            </a:r>
            <a:r>
              <a:rPr lang="es-CO" sz="1700" i="1" dirty="0" smtClean="0"/>
              <a:t>Plan de Acción 2016-2017</a:t>
            </a:r>
            <a:endParaRPr lang="es-CO" sz="1700" i="1" dirty="0"/>
          </a:p>
          <a:p>
            <a:pPr>
              <a:buFont typeface="Wingdings" panose="05000000000000000000" pitchFamily="2" charset="2"/>
              <a:buChar char="q"/>
            </a:pPr>
            <a:endParaRPr lang="es-GT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s-GT" sz="1800" dirty="0" smtClean="0"/>
              <a:t>Fortalecer </a:t>
            </a:r>
            <a:r>
              <a:rPr lang="es-GT" sz="1800" dirty="0"/>
              <a:t>el acceso a los servicios de salud seguros y resilientes en las zonas propensas a la violencia en Honduras y El </a:t>
            </a:r>
            <a:r>
              <a:rPr lang="es-GT" sz="1800" dirty="0" smtClean="0"/>
              <a:t>Salvador -</a:t>
            </a:r>
            <a:r>
              <a:rPr lang="es-GT" sz="1800" dirty="0" smtClean="0"/>
              <a:t>OPS/OMS -</a:t>
            </a:r>
            <a:r>
              <a:rPr lang="es-GT" sz="1800" i="1" dirty="0" smtClean="0"/>
              <a:t>Plan de Acción 2016-2017</a:t>
            </a:r>
            <a:endParaRPr lang="es-GT" sz="1800" i="1" dirty="0"/>
          </a:p>
          <a:p>
            <a:pPr>
              <a:buFont typeface="Wingdings" panose="05000000000000000000" pitchFamily="2" charset="2"/>
              <a:buChar char="q"/>
            </a:pPr>
            <a:endParaRPr lang="es-GT" sz="1800" dirty="0"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90" y="150021"/>
            <a:ext cx="2547789" cy="1007111"/>
          </a:xfrm>
          <a:prstGeom prst="rect">
            <a:avLst/>
          </a:prstGeom>
        </p:spPr>
      </p:pic>
      <p:grpSp>
        <p:nvGrpSpPr>
          <p:cNvPr id="5" name="Group 19"/>
          <p:cNvGrpSpPr/>
          <p:nvPr/>
        </p:nvGrpSpPr>
        <p:grpSpPr>
          <a:xfrm>
            <a:off x="0" y="6441743"/>
            <a:ext cx="9144000" cy="454823"/>
            <a:chOff x="-47045" y="6537588"/>
            <a:chExt cx="9314531" cy="358978"/>
          </a:xfrm>
        </p:grpSpPr>
        <p:pic>
          <p:nvPicPr>
            <p:cNvPr id="6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7045" y="6537588"/>
              <a:ext cx="9314531" cy="358978"/>
            </a:xfrm>
            <a:prstGeom prst="rect">
              <a:avLst/>
            </a:prstGeom>
          </p:spPr>
        </p:pic>
        <p:sp>
          <p:nvSpPr>
            <p:cNvPr id="7" name="Rectangle 15"/>
            <p:cNvSpPr/>
            <p:nvPr/>
          </p:nvSpPr>
          <p:spPr>
            <a:xfrm>
              <a:off x="3541483" y="6563189"/>
              <a:ext cx="19781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www.cepredenac.org</a:t>
              </a:r>
              <a:endParaRPr lang="en-US" sz="14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7997" t="17254" r="8041" b="64286"/>
          <a:stretch/>
        </p:blipFill>
        <p:spPr>
          <a:xfrm>
            <a:off x="140821" y="1009299"/>
            <a:ext cx="8106770" cy="128903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659026" y="1330168"/>
            <a:ext cx="7185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CONTRIBUCIONES </a:t>
            </a:r>
            <a:r>
              <a:rPr lang="es-E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DIPECHO </a:t>
            </a:r>
          </a:p>
          <a:p>
            <a:pPr algn="ctr" defTabSz="914400"/>
            <a:r>
              <a:rPr lang="es-E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REGION </a:t>
            </a:r>
            <a:endParaRPr lang="es-E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/>
              <a:t/>
            </a:r>
            <a:br>
              <a:rPr lang="es-GT" dirty="0" smtClean="0"/>
            </a:br>
            <a:r>
              <a:rPr lang="es-GT" dirty="0"/>
              <a:t/>
            </a:r>
            <a:br>
              <a:rPr lang="es-GT" dirty="0"/>
            </a:br>
            <a:r>
              <a:rPr lang="es-GT" sz="2200" dirty="0" smtClean="0"/>
              <a:t>……</a:t>
            </a:r>
            <a:endParaRPr lang="es-GT" sz="2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366730"/>
            <a:ext cx="8229600" cy="40066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 promoción de la articulación, la  participación y la colaboración entre gobiernos, organizaciones de sociedad civil, actores públicos, gobiernos locales, privados académicos sector privado y con la cooperación internacional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 de estrategias y  mecanismos para: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G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Facilitar la comunicación continua, la complementariedad de los 	esfuerzos y recursos entre la cooperación.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G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Acciones orientadas a la rendición de cuentas, monitoreo y seguimiento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G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establecimiento de alianzas estratégicas y coordinaciones entre 	proyectos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G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Aportes esenciales para la preparación, respuesta, rehabilitación y reconstrucción considerando las acciones del Eje Articulador E de la PCGIR y la prioridad 4 del Marco de Sendai para la RRD.</a:t>
            </a:r>
          </a:p>
          <a:p>
            <a:pPr>
              <a:buFont typeface="Wingdings" panose="05000000000000000000" pitchFamily="2" charset="2"/>
              <a:buChar char="q"/>
            </a:pPr>
            <a:endParaRPr lang="es-G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s-G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90" y="150021"/>
            <a:ext cx="2547789" cy="1007111"/>
          </a:xfrm>
          <a:prstGeom prst="rect">
            <a:avLst/>
          </a:prstGeom>
        </p:spPr>
      </p:pic>
      <p:grpSp>
        <p:nvGrpSpPr>
          <p:cNvPr id="5" name="Group 19"/>
          <p:cNvGrpSpPr/>
          <p:nvPr/>
        </p:nvGrpSpPr>
        <p:grpSpPr>
          <a:xfrm>
            <a:off x="0" y="6441743"/>
            <a:ext cx="9144000" cy="454823"/>
            <a:chOff x="-47045" y="6537588"/>
            <a:chExt cx="9314531" cy="358978"/>
          </a:xfrm>
        </p:grpSpPr>
        <p:pic>
          <p:nvPicPr>
            <p:cNvPr id="6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7045" y="6537588"/>
              <a:ext cx="9314531" cy="358978"/>
            </a:xfrm>
            <a:prstGeom prst="rect">
              <a:avLst/>
            </a:prstGeom>
          </p:spPr>
        </p:pic>
        <p:sp>
          <p:nvSpPr>
            <p:cNvPr id="7" name="Rectangle 15"/>
            <p:cNvSpPr/>
            <p:nvPr/>
          </p:nvSpPr>
          <p:spPr>
            <a:xfrm>
              <a:off x="3541483" y="6563189"/>
              <a:ext cx="19781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www.cepredenac.org</a:t>
              </a:r>
              <a:endParaRPr lang="en-US" sz="14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7997" t="17254" r="8041" b="64286"/>
          <a:stretch/>
        </p:blipFill>
        <p:spPr>
          <a:xfrm>
            <a:off x="140821" y="1009299"/>
            <a:ext cx="8106770" cy="128903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659026" y="1330168"/>
            <a:ext cx="7185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AÑOS DE LEGADO DIPECHO </a:t>
            </a:r>
          </a:p>
          <a:p>
            <a:pPr algn="ctr" defTabSz="914400"/>
            <a:r>
              <a:rPr lang="es-E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REGION </a:t>
            </a:r>
            <a:endParaRPr lang="es-E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3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61916" y="1717602"/>
            <a:ext cx="6043690" cy="40963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000" b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86604" y="1717602"/>
            <a:ext cx="8095396" cy="4459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dirty="0">
              <a:latin typeface="Century Gothic"/>
              <a:cs typeface="Century Gothic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47045" y="6537588"/>
            <a:ext cx="9314531" cy="358978"/>
            <a:chOff x="-47045" y="6537588"/>
            <a:chExt cx="9314531" cy="35897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7045" y="6537588"/>
              <a:ext cx="9314531" cy="35897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541483" y="6563189"/>
              <a:ext cx="19781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www.cepredenac.org</a:t>
              </a:r>
              <a:endParaRPr lang="en-US" sz="12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88" y="122725"/>
            <a:ext cx="3024892" cy="9418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86604" y="-95533"/>
            <a:ext cx="512099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GT" sz="2400" b="1" dirty="0" smtClean="0"/>
              <a:t>PCGIR- Marco de Sendai para la RRD: Preparación y Respuesta ante desastres </a:t>
            </a:r>
            <a:endParaRPr lang="es-GT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522" y="1644182"/>
            <a:ext cx="3395766" cy="42431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568" y="1610651"/>
            <a:ext cx="3645724" cy="4310246"/>
          </a:xfrm>
          <a:prstGeom prst="rect">
            <a:avLst/>
          </a:prstGeom>
        </p:spPr>
      </p:pic>
      <p:sp>
        <p:nvSpPr>
          <p:cNvPr id="14" name="Oval 8"/>
          <p:cNvSpPr/>
          <p:nvPr/>
        </p:nvSpPr>
        <p:spPr>
          <a:xfrm>
            <a:off x="785522" y="4831308"/>
            <a:ext cx="7839863" cy="1427936"/>
          </a:xfrm>
          <a:prstGeom prst="ellipse">
            <a:avLst/>
          </a:prstGeom>
          <a:noFill/>
          <a:ln w="381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0948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A1E0BB25-1F7E-2A43-AAC7-FC6E61E2F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476" y="3786076"/>
            <a:ext cx="1584176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1" name="10 Grupo">
            <a:extLst>
              <a:ext uri="{FF2B5EF4-FFF2-40B4-BE49-F238E27FC236}">
                <a16:creationId xmlns="" xmlns:a16="http://schemas.microsoft.com/office/drawing/2014/main" id="{4E708C8A-BA8B-7840-BFAA-8751293A9385}"/>
              </a:ext>
            </a:extLst>
          </p:cNvPr>
          <p:cNvGrpSpPr>
            <a:grpSpLocks/>
          </p:cNvGrpSpPr>
          <p:nvPr/>
        </p:nvGrpSpPr>
        <p:grpSpPr bwMode="auto">
          <a:xfrm>
            <a:off x="3042040" y="2799925"/>
            <a:ext cx="4535934" cy="967157"/>
            <a:chOff x="3596346" y="1295399"/>
            <a:chExt cx="5014254" cy="1048203"/>
          </a:xfrm>
          <a:solidFill>
            <a:schemeClr val="accent6"/>
          </a:solidFill>
        </p:grpSpPr>
        <p:sp>
          <p:nvSpPr>
            <p:cNvPr id="12" name="11 Flecha doblada">
              <a:extLst>
                <a:ext uri="{FF2B5EF4-FFF2-40B4-BE49-F238E27FC236}">
                  <a16:creationId xmlns="" xmlns:a16="http://schemas.microsoft.com/office/drawing/2014/main" id="{42E6C89B-0E6D-D04A-A67C-FE0C6D1228CE}"/>
                </a:ext>
              </a:extLst>
            </p:cNvPr>
            <p:cNvSpPr/>
            <p:nvPr/>
          </p:nvSpPr>
          <p:spPr>
            <a:xfrm rot="5400000">
              <a:off x="3991234" y="1310998"/>
              <a:ext cx="1048202" cy="1017005"/>
            </a:xfrm>
            <a:prstGeom prst="bentArrow">
              <a:avLst>
                <a:gd name="adj1" fmla="val 17003"/>
                <a:gd name="adj2" fmla="val 25000"/>
                <a:gd name="adj3" fmla="val 25000"/>
                <a:gd name="adj4" fmla="val 4576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5247">
                <a:defRPr/>
              </a:pPr>
              <a:endParaRPr lang="es-GT" sz="1662">
                <a:solidFill>
                  <a:prstClr val="black"/>
                </a:solidFill>
              </a:endParaRPr>
            </a:p>
          </p:txBody>
        </p:sp>
        <p:sp>
          <p:nvSpPr>
            <p:cNvPr id="13" name="12 Flecha doblada">
              <a:extLst>
                <a:ext uri="{FF2B5EF4-FFF2-40B4-BE49-F238E27FC236}">
                  <a16:creationId xmlns="" xmlns:a16="http://schemas.microsoft.com/office/drawing/2014/main" id="{29B312CD-1FF6-094B-A6C0-956F3B73EBE7}"/>
                </a:ext>
              </a:extLst>
            </p:cNvPr>
            <p:cNvSpPr/>
            <p:nvPr/>
          </p:nvSpPr>
          <p:spPr>
            <a:xfrm rot="5400000">
              <a:off x="5579373" y="-687628"/>
              <a:ext cx="1048200" cy="5014254"/>
            </a:xfrm>
            <a:prstGeom prst="bentArrow">
              <a:avLst>
                <a:gd name="adj1" fmla="val 17003"/>
                <a:gd name="adj2" fmla="val 25000"/>
                <a:gd name="adj3" fmla="val 2500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5247">
                <a:defRPr/>
              </a:pPr>
              <a:endParaRPr lang="es-GT" sz="1662">
                <a:solidFill>
                  <a:prstClr val="black"/>
                </a:solidFill>
              </a:endParaRPr>
            </a:p>
          </p:txBody>
        </p:sp>
      </p:grp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2FEF78E4-F913-784B-BD7A-28C3FC9B4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4" y="3901864"/>
            <a:ext cx="1224508" cy="21282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5" name="11 Grupo">
            <a:extLst>
              <a:ext uri="{FF2B5EF4-FFF2-40B4-BE49-F238E27FC236}">
                <a16:creationId xmlns="" xmlns:a16="http://schemas.microsoft.com/office/drawing/2014/main" id="{C5820C49-DBB4-F446-B70C-667BFDB4B3CC}"/>
              </a:ext>
            </a:extLst>
          </p:cNvPr>
          <p:cNvGrpSpPr>
            <a:grpSpLocks/>
          </p:cNvGrpSpPr>
          <p:nvPr/>
        </p:nvGrpSpPr>
        <p:grpSpPr bwMode="auto">
          <a:xfrm>
            <a:off x="6444208" y="3901865"/>
            <a:ext cx="1306971" cy="2128289"/>
            <a:chOff x="6019799" y="1295400"/>
            <a:chExt cx="2547392" cy="3600000"/>
          </a:xfrm>
        </p:grpSpPr>
        <p:grpSp>
          <p:nvGrpSpPr>
            <p:cNvPr id="16" name="1 Grupo">
              <a:extLst>
                <a:ext uri="{FF2B5EF4-FFF2-40B4-BE49-F238E27FC236}">
                  <a16:creationId xmlns="" xmlns:a16="http://schemas.microsoft.com/office/drawing/2014/main" id="{3FA8109B-6863-D94E-913B-B2F26D2499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9799" y="1295400"/>
              <a:ext cx="2547392" cy="3600000"/>
              <a:chOff x="6019799" y="1295400"/>
              <a:chExt cx="2547392" cy="3600000"/>
            </a:xfrm>
          </p:grpSpPr>
          <p:pic>
            <p:nvPicPr>
              <p:cNvPr id="24" name="Picture 3">
                <a:extLst>
                  <a:ext uri="{FF2B5EF4-FFF2-40B4-BE49-F238E27FC236}">
                    <a16:creationId xmlns="" xmlns:a16="http://schemas.microsoft.com/office/drawing/2014/main" id="{6779D72B-7286-8441-8C8D-A17B4FBFFE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019799" y="1295400"/>
                <a:ext cx="2547392" cy="360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5" name="4 Rectángulo">
                <a:extLst>
                  <a:ext uri="{FF2B5EF4-FFF2-40B4-BE49-F238E27FC236}">
                    <a16:creationId xmlns="" xmlns:a16="http://schemas.microsoft.com/office/drawing/2014/main" id="{F9ADB17F-AD76-7449-86F7-FD3488A1B7AF}"/>
                  </a:ext>
                </a:extLst>
              </p:cNvPr>
              <p:cNvSpPr/>
              <p:nvPr/>
            </p:nvSpPr>
            <p:spPr>
              <a:xfrm>
                <a:off x="6019799" y="3381114"/>
                <a:ext cx="2547392" cy="5523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5247">
                  <a:defRPr/>
                </a:pPr>
                <a:endParaRPr lang="es-GT" sz="1662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" name="2 Grupo">
              <a:extLst>
                <a:ext uri="{FF2B5EF4-FFF2-40B4-BE49-F238E27FC236}">
                  <a16:creationId xmlns="" xmlns:a16="http://schemas.microsoft.com/office/drawing/2014/main" id="{59B13157-947B-E14D-9258-C657DDDCED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4600" y="3516632"/>
              <a:ext cx="1905000" cy="247893"/>
              <a:chOff x="6324600" y="3516632"/>
              <a:chExt cx="1905000" cy="247893"/>
            </a:xfrm>
          </p:grpSpPr>
          <p:pic>
            <p:nvPicPr>
              <p:cNvPr id="18" name="Picture 4" descr="http://www.sertv.gob.pa/images/sertvnoticias00/img%20crisolfm/LOGO_SINAPROC.gif">
                <a:extLst>
                  <a:ext uri="{FF2B5EF4-FFF2-40B4-BE49-F238E27FC236}">
                    <a16:creationId xmlns="" xmlns:a16="http://schemas.microsoft.com/office/drawing/2014/main" id="{59DA4EA3-3F04-4A49-AFA1-3FCBF7536B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1707" y="3516632"/>
                <a:ext cx="247893" cy="24789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19" name="Picture 8" descr="http://www.thisiscostarica.com/image-files/working-in-costa-rica-cne.jpg">
                <a:extLst>
                  <a:ext uri="{FF2B5EF4-FFF2-40B4-BE49-F238E27FC236}">
                    <a16:creationId xmlns="" xmlns:a16="http://schemas.microsoft.com/office/drawing/2014/main" id="{4201F641-722D-C84B-8F99-0460FAF727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4600" y="3516632"/>
                <a:ext cx="280226" cy="24789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20" name="Picture 12" descr="http://www.bvd.org.ni/instituciones/instituciones_files/logosinapred.jpg">
                <a:extLst>
                  <a:ext uri="{FF2B5EF4-FFF2-40B4-BE49-F238E27FC236}">
                    <a16:creationId xmlns="" xmlns:a16="http://schemas.microsoft.com/office/drawing/2014/main" id="{1E7A9821-5D53-8A45-BBDD-C10518EC00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3001" y="3516632"/>
                <a:ext cx="239896" cy="24789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21" name="Picture 14" descr="http://lanoticia.hn/wp-content/uploads/2014/04/logo_COPECO.jpg">
                <a:extLst>
                  <a:ext uri="{FF2B5EF4-FFF2-40B4-BE49-F238E27FC236}">
                    <a16:creationId xmlns="" xmlns:a16="http://schemas.microsoft.com/office/drawing/2014/main" id="{8DEC0E01-F6C4-9E4A-B90D-9FB4832C39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6300" y="3516632"/>
                <a:ext cx="247893" cy="24789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22" name="Picture 16" descr="http://elpais.com.sv/elsalvador/wp-content/uploads/2014/05/proteccion_civil.jpg">
                <a:extLst>
                  <a:ext uri="{FF2B5EF4-FFF2-40B4-BE49-F238E27FC236}">
                    <a16:creationId xmlns="" xmlns:a16="http://schemas.microsoft.com/office/drawing/2014/main" id="{FCBCF853-B932-6D42-B2BB-0374332190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3634" y="3516632"/>
                <a:ext cx="247157" cy="24789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23" name="Picture 18" descr="http://radiovisionmundial.org/gate76/wp-content/uploads/2013/05/conred_logo1.png">
                <a:extLst>
                  <a:ext uri="{FF2B5EF4-FFF2-40B4-BE49-F238E27FC236}">
                    <a16:creationId xmlns="" xmlns:a16="http://schemas.microsoft.com/office/drawing/2014/main" id="{DC050973-F4D0-844D-A680-86D91CBABB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9599" y="3516632"/>
                <a:ext cx="247893" cy="24789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</p:grpSp>
      <p:sp>
        <p:nvSpPr>
          <p:cNvPr id="27" name="Abrir llave 26"/>
          <p:cNvSpPr/>
          <p:nvPr/>
        </p:nvSpPr>
        <p:spPr>
          <a:xfrm rot="16200000">
            <a:off x="3882901" y="5396677"/>
            <a:ext cx="318869" cy="1585824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>
              <a:defRPr/>
            </a:pPr>
            <a:endParaRPr lang="es-GT">
              <a:solidFill>
                <a:srgbClr val="002060"/>
              </a:solidFill>
            </a:endParaRPr>
          </a:p>
        </p:txBody>
      </p:sp>
      <p:sp>
        <p:nvSpPr>
          <p:cNvPr id="28" name="Abrir llave 27"/>
          <p:cNvSpPr/>
          <p:nvPr/>
        </p:nvSpPr>
        <p:spPr>
          <a:xfrm rot="16200000">
            <a:off x="6958408" y="4594674"/>
            <a:ext cx="314868" cy="3265244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>
              <a:defRPr/>
            </a:pPr>
            <a:endParaRPr lang="es-GT">
              <a:solidFill>
                <a:srgbClr val="002060"/>
              </a:solidFill>
            </a:endParaRPr>
          </a:p>
        </p:txBody>
      </p:sp>
      <p:sp>
        <p:nvSpPr>
          <p:cNvPr id="29" name="CuadroTexto 21"/>
          <p:cNvSpPr txBox="1">
            <a:spLocks noChangeArrowheads="1"/>
          </p:cNvSpPr>
          <p:nvPr/>
        </p:nvSpPr>
        <p:spPr bwMode="auto">
          <a:xfrm>
            <a:off x="2925437" y="6311765"/>
            <a:ext cx="22337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s-GT" altLang="es-GT" sz="1600" dirty="0" smtClean="0">
                <a:solidFill>
                  <a:srgbClr val="002060"/>
                </a:solidFill>
              </a:rPr>
              <a:t>Coordinación Ejecutiva</a:t>
            </a:r>
            <a:endParaRPr lang="es-GT" altLang="es-GT" sz="1600" dirty="0">
              <a:solidFill>
                <a:srgbClr val="002060"/>
              </a:solidFill>
            </a:endParaRPr>
          </a:p>
        </p:txBody>
      </p:sp>
      <p:sp>
        <p:nvSpPr>
          <p:cNvPr id="30" name="CuadroTexto 21"/>
          <p:cNvSpPr txBox="1">
            <a:spLocks noChangeArrowheads="1"/>
          </p:cNvSpPr>
          <p:nvPr/>
        </p:nvSpPr>
        <p:spPr bwMode="auto">
          <a:xfrm>
            <a:off x="6245894" y="6345022"/>
            <a:ext cx="22337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es-GT" altLang="es-GT" sz="1600" dirty="0" smtClean="0">
                <a:solidFill>
                  <a:srgbClr val="002060"/>
                </a:solidFill>
              </a:rPr>
              <a:t>Coordinación Operativa</a:t>
            </a:r>
            <a:endParaRPr lang="es-GT" altLang="es-GT" sz="1600" dirty="0">
              <a:solidFill>
                <a:srgbClr val="002060"/>
              </a:solidFill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="" xmlns:a16="http://schemas.microsoft.com/office/drawing/2014/main" id="{37A0A3E0-4017-D646-8FE7-3A5864E113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/>
          <a:srcRect l="3620" r="6857" b="25882"/>
          <a:stretch/>
        </p:blipFill>
        <p:spPr bwMode="auto">
          <a:xfrm>
            <a:off x="7830027" y="3941572"/>
            <a:ext cx="1172527" cy="212828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A1E0BB25-1F7E-2A43-AAC7-FC6E61E2F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49" y="1886928"/>
            <a:ext cx="1922941" cy="2622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13"/>
          <a:srcRect l="7997" t="17254" r="8041" b="64286"/>
          <a:stretch/>
        </p:blipFill>
        <p:spPr>
          <a:xfrm>
            <a:off x="181870" y="152486"/>
            <a:ext cx="8962130" cy="1289038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2270102" y="371564"/>
            <a:ext cx="66602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GT" sz="2000" b="1" dirty="0" smtClean="0">
                <a:solidFill>
                  <a:prstClr val="white"/>
                </a:solidFill>
              </a:rPr>
              <a:t>MECANISMO REGIONAL DE ASISTENCIA HUMANITARIA ANTE DESASTRES DEL SISTEMA DE LA INTEGRACIÓN CENTROAMERICANA –</a:t>
            </a:r>
            <a:r>
              <a:rPr lang="es-GT" sz="2000" b="1" dirty="0" err="1" smtClean="0">
                <a:solidFill>
                  <a:prstClr val="white"/>
                </a:solidFill>
              </a:rPr>
              <a:t>MecReg</a:t>
            </a:r>
            <a:r>
              <a:rPr lang="es-GT" sz="2000" b="1" dirty="0" smtClean="0">
                <a:solidFill>
                  <a:prstClr val="white"/>
                </a:solidFill>
              </a:rPr>
              <a:t>- SICA  </a:t>
            </a:r>
          </a:p>
          <a:p>
            <a:pPr algn="ctr" defTabSz="914400"/>
            <a:endParaRPr lang="es-GT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3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esentacion_PR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9477</TotalTime>
  <Words>914</Words>
  <Application>Microsoft Office PowerPoint</Application>
  <PresentationFormat>Presentación en pantalla (4:3)</PresentationFormat>
  <Paragraphs>76</Paragraphs>
  <Slides>12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5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6" baseType="lpstr">
      <vt:lpstr>SimHei</vt:lpstr>
      <vt:lpstr>Arial</vt:lpstr>
      <vt:lpstr>Calibri</vt:lpstr>
      <vt:lpstr>Calibri Light</vt:lpstr>
      <vt:lpstr>Century Gothic</vt:lpstr>
      <vt:lpstr>Helvetica</vt:lpstr>
      <vt:lpstr>Times New Roman</vt:lpstr>
      <vt:lpstr>Wingdings</vt:lpstr>
      <vt:lpstr>Office Theme</vt:lpstr>
      <vt:lpstr>Tema de Office</vt:lpstr>
      <vt:lpstr>2_Tema de Office</vt:lpstr>
      <vt:lpstr>Presentacion_PR18</vt:lpstr>
      <vt:lpstr>1_Tema de Office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……</vt:lpstr>
      <vt:lpstr>  ……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 Chinchilla</dc:creator>
  <cp:lastModifiedBy>Business Center4</cp:lastModifiedBy>
  <cp:revision>99</cp:revision>
  <dcterms:created xsi:type="dcterms:W3CDTF">2018-03-16T15:40:04Z</dcterms:created>
  <dcterms:modified xsi:type="dcterms:W3CDTF">2018-06-18T00:08:58Z</dcterms:modified>
</cp:coreProperties>
</file>